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6" r:id="rId7"/>
    <p:sldId id="267" r:id="rId8"/>
    <p:sldId id="262" r:id="rId9"/>
    <p:sldId id="263" r:id="rId10"/>
    <p:sldId id="264" r:id="rId11"/>
    <p:sldId id="268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1EA5"/>
    <a:srgbClr val="0C54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677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410B0D-E635-70D3-7397-4942BEA9E4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1533864-1E74-5332-3753-08A2CD587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9763584-B627-2876-74AA-06782353F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FD30-BDA8-4F86-A3EF-BC94C2973360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4B1707A-934D-7A78-857F-63140699C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B535D0C-53BA-9BA8-4043-C9AABC712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8F849-BCE6-48DF-806A-752212547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418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DD9E7A-12FB-54DC-0B72-D07224BD1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6CDDE77-335C-FEF4-58E9-CEA787F4D2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2EF3B52-2C8F-201B-EDC7-B50513B3F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FD30-BDA8-4F86-A3EF-BC94C2973360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4DCE1AC-86E5-89F7-16C2-28B32AEB1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3C41E78-8A4F-4F2E-17A8-C358325C6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8F849-BCE6-48DF-806A-752212547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94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9B258D8-70FC-2872-4AFA-F5BA7EE39B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2CE2A63-721D-27A3-5A35-F8FBD7053B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AE60D2C-D4C7-EB23-F1B4-6D0CB64E6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FD30-BDA8-4F86-A3EF-BC94C2973360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924B547-AA33-DCC9-D6F9-657A5AE99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A82590B-A379-F979-9656-53931A9DF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8F849-BCE6-48DF-806A-752212547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218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0E5FA8-02D1-4550-57E3-0C5001E7E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F32AAFB-95B8-7CAB-6F43-F466743D5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DC317B6-553F-73B7-8D27-A69597046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FD30-BDA8-4F86-A3EF-BC94C2973360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3A186A1-04F5-90FE-7C74-7DE40E28E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A2BA06F-7E90-92F3-8C3B-6551EAA1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8F849-BCE6-48DF-806A-752212547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501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8F8288-1F2C-5889-B264-11F105255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C0C7E5C-474A-53B6-A1FD-C9F6E3D31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ACE551A-93A0-B8BA-61FA-2753C6E3E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FD30-BDA8-4F86-A3EF-BC94C2973360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A938FC1-08A8-41BD-F9B0-27C4DE776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9E2EB3F-07A2-9F11-89DD-F69F1BDC7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8F849-BCE6-48DF-806A-752212547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368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C124A6-EDF0-70D1-AC6F-38261DAED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AF69788-0406-92B7-3C68-1F3EEC868B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CE8879D-49C6-ABAA-5936-979D3ECE4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FBA56AD-444F-5F75-EFAD-B72975566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FD30-BDA8-4F86-A3EF-BC94C2973360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9345EAA-153B-EA77-F07D-CF2C2EA80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38DC3B0-45FA-8B5E-F9B1-9AAE2D574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8F849-BCE6-48DF-806A-752212547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55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014923-658C-3FC4-AC7D-353382244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BFACC89-CDC2-D3DB-EDFB-56EF9FA27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0FAFA29-A0AA-6D6F-8B27-3E886C1D88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877E966-4438-C5CC-D7F0-F3B284495D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A2CE8EE-9E02-8A6D-1165-7218A52BB1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8748A12-0587-36E0-D8B6-50DDF4E96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FD30-BDA8-4F86-A3EF-BC94C2973360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1079221-862A-82F3-C624-624DB9AC2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D972BE7-CEA6-B111-EA08-EB82A02AE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8F849-BCE6-48DF-806A-752212547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400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F828CA-F1FA-9F22-A700-CB236BD84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85EC58F-1358-ED72-69A1-4B1488720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FD30-BDA8-4F86-A3EF-BC94C2973360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00803BE-8D04-CAAE-8B7F-0DEA689E3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2F8EB2D-3DDD-68B0-01D4-81ABC6D37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8F849-BCE6-48DF-806A-752212547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872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86A5803-231C-8BB6-670D-C7E987617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FD30-BDA8-4F86-A3EF-BC94C2973360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8383DAC-02A6-C9DA-FAE4-4AC4BE63E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BDB79EF-8440-D48C-4DE0-CAB4728D0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8F849-BCE6-48DF-806A-752212547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471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6DC447-AF42-1546-B05D-B2D8D5D52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0BFB9E3-48D3-1FA8-F702-CD54A3141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DEC3286-292C-923F-73D8-AF0840A246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F2736F2-F337-89CE-9520-5F6C98E96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FD30-BDA8-4F86-A3EF-BC94C2973360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87BC115-1F67-B48B-2B3F-7CE492F01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99AC133-1A4A-174D-6172-9C2D9FAF2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8F849-BCE6-48DF-806A-752212547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503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821E17-EAF2-8BE7-14E7-6FF7D0050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05D0FED-5200-D8DD-F533-85523EA56E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FC07903-34DA-C784-B362-72BE26B806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91B72A2-BACD-623C-A85B-26C018F95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FD30-BDA8-4F86-A3EF-BC94C2973360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759B21D-D4B1-DE51-C03A-8AED6DDE2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C808AF4-C094-A065-64E6-FD2AFE031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8F849-BCE6-48DF-806A-752212547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04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1C7D69-D091-6F2A-024F-1FC98DDFC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F165795-ADE0-B0EB-6125-0A268BEF4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14DB0EC-C45D-1995-5BA6-A9D1D02244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4FD30-BDA8-4F86-A3EF-BC94C2973360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95C78E8-CD98-C579-0ACE-D21A19750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3493775-E4E3-75EC-DA96-238A466D4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8F849-BCE6-48DF-806A-752212547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13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mail.ru/public/5b1W/bArarMjPa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hyperlink" Target="mailto:3.2.3@vniipo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1D8FEF8-1DC2-1BE5-DB4C-51D5B13A5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BBA39D-8183-66F0-0B71-D4C45B469B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3352" y="317056"/>
            <a:ext cx="9144000" cy="1809373"/>
          </a:xfrm>
        </p:spPr>
        <p:txBody>
          <a:bodyPr>
            <a:normAutofit fontScale="90000"/>
          </a:bodyPr>
          <a:lstStyle/>
          <a:p>
            <a:pPr algn="l"/>
            <a:r>
              <a:rPr lang="ru-RU" sz="3300" dirty="0">
                <a:solidFill>
                  <a:schemeClr val="bg1"/>
                </a:solidFill>
                <a:latin typeface="Vida 33 Pro" panose="02000803000000020004" pitchFamily="2" charset="0"/>
              </a:rPr>
              <a:t>Введение в действие новых стандартов, устанавливающих методы испытаний на работоспособность и огнестойкость инженерного оборудования в составе системы противодымной защиты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6DB9D87-42D6-31D2-DE3F-9E020D74E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5040" y="5457945"/>
            <a:ext cx="2378697" cy="1158498"/>
          </a:xfrm>
        </p:spPr>
        <p:txBody>
          <a:bodyPr>
            <a:normAutofit/>
          </a:bodyPr>
          <a:lstStyle/>
          <a:p>
            <a:pPr algn="l"/>
            <a:r>
              <a:rPr lang="ru-RU" sz="3100" dirty="0">
                <a:solidFill>
                  <a:schemeClr val="bg1"/>
                </a:solidFill>
                <a:latin typeface="Vida 31 Pro" panose="02000506000000020004" pitchFamily="2" charset="0"/>
              </a:rPr>
              <a:t>Колчев Б.Б. 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CB93508B-EEB7-52E3-2D1F-61B7901C896C}"/>
              </a:ext>
            </a:extLst>
          </p:cNvPr>
          <p:cNvCxnSpPr/>
          <p:nvPr/>
        </p:nvCxnSpPr>
        <p:spPr>
          <a:xfrm>
            <a:off x="971129" y="5420239"/>
            <a:ext cx="42263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81F2D9A-E85E-EE0D-31C4-FD056CEEAF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420" y="3800539"/>
            <a:ext cx="6369580" cy="305746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8AFC0DB0-CDEF-5A0E-DDCC-139F6BF484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979" y="756818"/>
            <a:ext cx="1392677" cy="100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50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B2122EA-3F24-93F3-B86F-A3A0A55FC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8204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BBA39D-8183-66F0-0B71-D4C45B469B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202" y="283378"/>
            <a:ext cx="9144000" cy="876119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>
                <a:solidFill>
                  <a:schemeClr val="bg1"/>
                </a:solidFill>
                <a:latin typeface="Vida 33 Pro" panose="02000803000000020004" pitchFamily="2" charset="0"/>
              </a:rPr>
              <a:t>Краткая характеристика объектов стандартизации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9E388B8-1354-B3A2-5BCC-9EC75415D0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111" y="361933"/>
            <a:ext cx="955596" cy="6901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3294" y="1442875"/>
            <a:ext cx="5410231" cy="52347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202" y="1442875"/>
            <a:ext cx="4704457" cy="527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98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B2122EA-3F24-93F3-B86F-A3A0A55FC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8204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BBA39D-8183-66F0-0B71-D4C45B469B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202" y="283378"/>
            <a:ext cx="9144000" cy="876119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>
                <a:solidFill>
                  <a:schemeClr val="bg1"/>
                </a:solidFill>
                <a:latin typeface="Vida 33 Pro" panose="02000803000000020004" pitchFamily="2" charset="0"/>
              </a:rPr>
              <a:t>Краткая характеристика объектов стандартизации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6DB9D87-42D6-31D2-DE3F-9E020D74E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586" y="2055616"/>
            <a:ext cx="11393121" cy="4279196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2200" b="1" dirty="0" smtClean="0">
                <a:latin typeface="Vida 33 Pro" panose="02000803000000020004" pitchFamily="2" charset="0"/>
              </a:rPr>
              <a:t>Ссылка для скачивания (</a:t>
            </a:r>
            <a:r>
              <a:rPr lang="ru-RU" sz="2200" b="1" dirty="0" smtClean="0">
                <a:solidFill>
                  <a:srgbClr val="FF0000"/>
                </a:solidFill>
                <a:latin typeface="Vida 33 Pro" panose="02000803000000020004" pitchFamily="2" charset="0"/>
              </a:rPr>
              <a:t>для ознакомления</a:t>
            </a:r>
            <a:r>
              <a:rPr lang="ru-RU" sz="2200" b="1" dirty="0" smtClean="0">
                <a:latin typeface="Vida 33 Pro" panose="02000803000000020004" pitchFamily="2" charset="0"/>
              </a:rPr>
              <a:t>): </a:t>
            </a:r>
          </a:p>
          <a:p>
            <a:pPr algn="just">
              <a:spcBef>
                <a:spcPts val="0"/>
              </a:spcBef>
            </a:pPr>
            <a:endParaRPr lang="ru-RU" sz="2200" b="1" dirty="0">
              <a:latin typeface="Vida 33 Pro" panose="02000803000000020004" pitchFamily="2" charset="0"/>
            </a:endParaRPr>
          </a:p>
          <a:p>
            <a:pPr algn="just">
              <a:spcBef>
                <a:spcPts val="0"/>
              </a:spcBef>
            </a:pPr>
            <a:r>
              <a:rPr lang="en-US" sz="2200" dirty="0" smtClean="0">
                <a:latin typeface="Vida 33 Pro" panose="02000803000000020004" pitchFamily="2" charset="0"/>
                <a:hlinkClick r:id="rId3"/>
              </a:rPr>
              <a:t>https</a:t>
            </a:r>
            <a:r>
              <a:rPr lang="en-US" sz="2200" dirty="0">
                <a:latin typeface="Vida 33 Pro" panose="02000803000000020004" pitchFamily="2" charset="0"/>
                <a:hlinkClick r:id="rId3"/>
              </a:rPr>
              <a:t>://</a:t>
            </a:r>
            <a:r>
              <a:rPr lang="en-US" sz="2200" dirty="0" smtClean="0">
                <a:latin typeface="Vida 33 Pro" panose="02000803000000020004" pitchFamily="2" charset="0"/>
                <a:hlinkClick r:id="rId3"/>
              </a:rPr>
              <a:t>cloud.mail.ru/public/5b1W/bArarMjPa</a:t>
            </a:r>
            <a:r>
              <a:rPr lang="ru-RU" sz="2200" dirty="0" smtClean="0">
                <a:latin typeface="Vida 33 Pro" panose="02000803000000020004" pitchFamily="2" charset="0"/>
              </a:rPr>
              <a:t> </a:t>
            </a:r>
            <a:endParaRPr lang="en-US" sz="2200" dirty="0" smtClean="0">
              <a:latin typeface="Vida 33 Pro" panose="02000803000000020004" pitchFamily="2" charset="0"/>
            </a:endParaRPr>
          </a:p>
          <a:p>
            <a:pPr algn="just">
              <a:spcBef>
                <a:spcPts val="0"/>
              </a:spcBef>
            </a:pPr>
            <a:endParaRPr lang="en-US" sz="2200" b="1" dirty="0">
              <a:latin typeface="Vida 33 Pro" panose="02000803000000020004" pitchFamily="2" charset="0"/>
            </a:endParaRPr>
          </a:p>
          <a:p>
            <a:pPr algn="just">
              <a:spcBef>
                <a:spcPts val="0"/>
              </a:spcBef>
            </a:pPr>
            <a:r>
              <a:rPr lang="en-US" sz="2200" b="1" dirty="0" smtClean="0">
                <a:latin typeface="Vida 33 Pro" panose="02000803000000020004" pitchFamily="2" charset="0"/>
              </a:rPr>
              <a:t>QR</a:t>
            </a:r>
            <a:r>
              <a:rPr lang="ru-RU" sz="2200" b="1" dirty="0" smtClean="0">
                <a:latin typeface="Vida 33 Pro" panose="02000803000000020004" pitchFamily="2" charset="0"/>
              </a:rPr>
              <a:t>-код для скачивания:</a:t>
            </a:r>
            <a:endParaRPr lang="ru-RU" sz="2200" b="1" dirty="0">
              <a:latin typeface="Vida 33 Pro" panose="02000803000000020004" pitchFamily="2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9E388B8-1354-B3A2-5BCC-9EC75415D0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111" y="361933"/>
            <a:ext cx="955596" cy="6901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7180" t="8152" r="7851" b="8087"/>
          <a:stretch/>
        </p:blipFill>
        <p:spPr>
          <a:xfrm>
            <a:off x="4260915" y="3095741"/>
            <a:ext cx="3582186" cy="353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46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B2122EA-3F24-93F3-B86F-A3A0A55FC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820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9E388B8-1354-B3A2-5BCC-9EC75415D0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111" y="361933"/>
            <a:ext cx="955596" cy="69015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90540" y="2956065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СПАСИБО ЗА ВНИМАНИЕ</a:t>
            </a:r>
          </a:p>
          <a:p>
            <a:pPr algn="ctr">
              <a:defRPr/>
            </a:pPr>
            <a:endParaRPr lang="ru-RU" dirty="0">
              <a:latin typeface="Cambria" pitchFamily="18" charset="0"/>
            </a:endParaRPr>
          </a:p>
          <a:p>
            <a:pPr algn="ctr">
              <a:defRPr/>
            </a:pPr>
            <a:endParaRPr lang="ru-RU" dirty="0">
              <a:latin typeface="Cambria" pitchFamily="18" charset="0"/>
            </a:endParaRPr>
          </a:p>
          <a:p>
            <a:pPr>
              <a:defRPr/>
            </a:pPr>
            <a:endParaRPr lang="en-US" dirty="0">
              <a:latin typeface="Cambria" pitchFamily="18" charset="0"/>
            </a:endParaRPr>
          </a:p>
          <a:p>
            <a:pPr>
              <a:defRPr/>
            </a:pPr>
            <a:r>
              <a:rPr lang="ru-RU" dirty="0">
                <a:latin typeface="Cambria" pitchFamily="18" charset="0"/>
              </a:rPr>
              <a:t>	Докладчик: </a:t>
            </a:r>
            <a:r>
              <a:rPr lang="ru-RU" b="1" dirty="0">
                <a:latin typeface="Cambria" pitchFamily="18" charset="0"/>
              </a:rPr>
              <a:t>Колчев Борис Борисович </a:t>
            </a:r>
          </a:p>
          <a:p>
            <a:pPr>
              <a:defRPr/>
            </a:pPr>
            <a:r>
              <a:rPr lang="ru-RU" sz="1400" dirty="0">
                <a:latin typeface="Cambria" pitchFamily="18" charset="0"/>
              </a:rPr>
              <a:t>	</a:t>
            </a:r>
            <a:r>
              <a:rPr lang="ru-RU" dirty="0">
                <a:latin typeface="Cambria" pitchFamily="18" charset="0"/>
              </a:rPr>
              <a:t>тел. (495) 524-8156</a:t>
            </a:r>
          </a:p>
          <a:p>
            <a:pPr>
              <a:defRPr/>
            </a:pPr>
            <a:r>
              <a:rPr lang="ru-RU" dirty="0">
                <a:latin typeface="Cambria" pitchFamily="18" charset="0"/>
              </a:rPr>
              <a:t>	</a:t>
            </a:r>
            <a:r>
              <a:rPr lang="en-US" dirty="0">
                <a:latin typeface="Cambria" pitchFamily="18" charset="0"/>
              </a:rPr>
              <a:t>E-mail: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>
                <a:latin typeface="Cambria" pitchFamily="18" charset="0"/>
                <a:hlinkClick r:id="rId4"/>
              </a:rPr>
              <a:t>3.2.3</a:t>
            </a:r>
            <a:r>
              <a:rPr lang="en-US" dirty="0">
                <a:latin typeface="Cambria" pitchFamily="18" charset="0"/>
                <a:hlinkClick r:id="rId4"/>
              </a:rPr>
              <a:t>@vniipo.ru</a:t>
            </a:r>
            <a:r>
              <a:rPr lang="en-US" dirty="0">
                <a:latin typeface="Cambria" pitchFamily="18" charset="0"/>
              </a:rPr>
              <a:t> </a:t>
            </a:r>
          </a:p>
        </p:txBody>
      </p:sp>
      <p:pic>
        <p:nvPicPr>
          <p:cNvPr id="9" name="Рисунок 8" descr="Screenshot_20220324_155325_com.blogspot.aeioulabs.barcode.jpg"/>
          <p:cNvPicPr>
            <a:picLocks noChangeAspect="1"/>
          </p:cNvPicPr>
          <p:nvPr/>
        </p:nvPicPr>
        <p:blipFill>
          <a:blip r:embed="rId5" cstate="print"/>
          <a:srcRect l="29525" t="5638" r="30313" b="5638"/>
          <a:stretch>
            <a:fillRect/>
          </a:stretch>
        </p:blipFill>
        <p:spPr>
          <a:xfrm>
            <a:off x="8185734" y="2956065"/>
            <a:ext cx="2966175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97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B2122EA-3F24-93F3-B86F-A3A0A55FC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8204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BBA39D-8183-66F0-0B71-D4C45B469B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202" y="283378"/>
            <a:ext cx="9144000" cy="876119"/>
          </a:xfrm>
        </p:spPr>
        <p:txBody>
          <a:bodyPr>
            <a:normAutofit/>
          </a:bodyPr>
          <a:lstStyle/>
          <a:p>
            <a:pPr algn="l"/>
            <a:r>
              <a:rPr lang="ru-RU" sz="3600" dirty="0">
                <a:solidFill>
                  <a:schemeClr val="bg1"/>
                </a:solidFill>
                <a:latin typeface="Vida 33 Pro" panose="02000803000000020004" pitchFamily="2" charset="0"/>
              </a:rPr>
              <a:t>Введение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6DB9D87-42D6-31D2-DE3F-9E020D74E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244" y="1555349"/>
            <a:ext cx="11698664" cy="3987612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</a:pPr>
            <a:endParaRPr lang="ru-RU" sz="1800" dirty="0">
              <a:latin typeface="Vida 33 Pro" panose="02000803000000020004" pitchFamily="2" charset="0"/>
            </a:endParaRPr>
          </a:p>
          <a:p>
            <a:pPr algn="just">
              <a:spcBef>
                <a:spcPts val="0"/>
              </a:spcBef>
            </a:pPr>
            <a:endParaRPr lang="ru-RU" sz="1800" dirty="0">
              <a:latin typeface="Vida 33 Pro" panose="02000803000000020004" pitchFamily="2" charset="0"/>
            </a:endParaRPr>
          </a:p>
          <a:p>
            <a:pPr algn="just">
              <a:spcBef>
                <a:spcPts val="0"/>
              </a:spcBef>
            </a:pPr>
            <a:endParaRPr lang="ru-RU" sz="1800" dirty="0">
              <a:latin typeface="Vida 33 Pro" panose="02000803000000020004" pitchFamily="2" charset="0"/>
            </a:endParaRPr>
          </a:p>
          <a:p>
            <a:pPr algn="just">
              <a:spcBef>
                <a:spcPts val="0"/>
              </a:spcBef>
            </a:pPr>
            <a:r>
              <a:rPr lang="ru-RU" sz="2200" dirty="0">
                <a:latin typeface="Vida 33 Pro" panose="02000803000000020004" pitchFamily="2" charset="0"/>
              </a:rPr>
              <a:t>Разработка проекта национального стандартов ГОСТ Р 70849-2023 «Оборудование противодымной защиты зданий и сооружений. Клапаны обратные. Метод испытаний на огнестойкость» и ГОСТ Р 70848-2023 «Оборудование противодымной защиты зданий и сооружений. Клапаны избыточного давления. Метод испытаний на огнестойкость» проводилась в соответствии с:</a:t>
            </a:r>
          </a:p>
          <a:p>
            <a:pPr algn="just">
              <a:spcBef>
                <a:spcPts val="0"/>
              </a:spcBef>
            </a:pPr>
            <a:r>
              <a:rPr lang="ru-RU" sz="2200" dirty="0">
                <a:latin typeface="Vida 33 Pro" panose="02000803000000020004" pitchFamily="2" charset="0"/>
              </a:rPr>
              <a:t>– пунктом 5 раздела III Плана научно-исследовательских и опытно-конструкторских работ МЧС России на 2021 год и на плановый период 2022 и 2023 годов, утвержденного приказом МЧС России от 29.01.2021 г. № 37;</a:t>
            </a:r>
          </a:p>
          <a:p>
            <a:pPr algn="just">
              <a:spcBef>
                <a:spcPts val="0"/>
              </a:spcBef>
            </a:pPr>
            <a:r>
              <a:rPr lang="ru-RU" sz="2200" dirty="0">
                <a:latin typeface="Vida 33 Pro" panose="02000803000000020004" pitchFamily="2" charset="0"/>
              </a:rPr>
              <a:t>– Программой национальной стандартизации России на 2021 год (шифр ПНС: 1.2.274-1.279.21).</a:t>
            </a:r>
          </a:p>
          <a:p>
            <a:pPr algn="just">
              <a:spcBef>
                <a:spcPts val="0"/>
              </a:spcBef>
            </a:pPr>
            <a:endParaRPr lang="ru-RU" sz="2200" dirty="0">
              <a:latin typeface="Vida 33 Pro" panose="02000803000000020004" pitchFamily="2" charset="0"/>
            </a:endParaRPr>
          </a:p>
          <a:p>
            <a:pPr algn="just">
              <a:spcBef>
                <a:spcPts val="0"/>
              </a:spcBef>
            </a:pPr>
            <a:r>
              <a:rPr lang="ru-RU" sz="2200" b="1" dirty="0">
                <a:latin typeface="Vida 33 Pro" panose="02000803000000020004" pitchFamily="2" charset="0"/>
              </a:rPr>
              <a:t>Стандарты разработаны впервые.</a:t>
            </a:r>
          </a:p>
          <a:p>
            <a:pPr algn="l"/>
            <a:endParaRPr lang="ru-RU" sz="1800" dirty="0">
              <a:latin typeface="Vida 33 Pro" panose="02000803000000020004" pitchFamily="2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9E388B8-1354-B3A2-5BCC-9EC75415D0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111" y="361933"/>
            <a:ext cx="955596" cy="69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24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B2122EA-3F24-93F3-B86F-A3A0A55FC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8204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BBA39D-8183-66F0-0B71-D4C45B469B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202" y="283378"/>
            <a:ext cx="9144000" cy="876119"/>
          </a:xfrm>
        </p:spPr>
        <p:txBody>
          <a:bodyPr>
            <a:normAutofit/>
          </a:bodyPr>
          <a:lstStyle/>
          <a:p>
            <a:pPr algn="l"/>
            <a:r>
              <a:rPr lang="ru-RU" sz="3600" dirty="0">
                <a:solidFill>
                  <a:schemeClr val="bg1"/>
                </a:solidFill>
                <a:latin typeface="Vida 33 Pro" panose="02000803000000020004" pitchFamily="2" charset="0"/>
              </a:rPr>
              <a:t>Введение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9E388B8-1354-B3A2-5BCC-9EC75415D0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111" y="361933"/>
            <a:ext cx="955596" cy="6901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8535" y="1442875"/>
            <a:ext cx="3808554" cy="52925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2182" y="1414019"/>
            <a:ext cx="3798197" cy="532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602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B2122EA-3F24-93F3-B86F-A3A0A55FC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8204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BBA39D-8183-66F0-0B71-D4C45B469B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202" y="283378"/>
            <a:ext cx="9144000" cy="876119"/>
          </a:xfrm>
        </p:spPr>
        <p:txBody>
          <a:bodyPr>
            <a:normAutofit/>
          </a:bodyPr>
          <a:lstStyle/>
          <a:p>
            <a:pPr algn="l"/>
            <a:r>
              <a:rPr lang="ru-RU" sz="3600" dirty="0">
                <a:solidFill>
                  <a:schemeClr val="bg1"/>
                </a:solidFill>
                <a:latin typeface="Vida 33 Pro" panose="02000803000000020004" pitchFamily="2" charset="0"/>
              </a:rPr>
              <a:t>Цели и задачи разработки стандартов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6DB9D87-42D6-31D2-DE3F-9E020D74E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524" y="1847579"/>
            <a:ext cx="11581657" cy="251703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200" dirty="0">
                <a:latin typeface="Vida 33 Pro" panose="02000803000000020004" pitchFamily="2" charset="0"/>
              </a:rPr>
              <a:t>Целью разработки стандартов является установление методов испытаний на огнестойкость технических средств, функционирующих в составе систем противодымной защиты, требования к которым планируется установить Техническим регламентом Евразийского экономического союза «О требованиях к средствам обеспечения пожарной безопасности и пожаротушения» (ТР ЕАЭС 043/2017).</a:t>
            </a:r>
          </a:p>
          <a:p>
            <a:pPr algn="just">
              <a:spcBef>
                <a:spcPts val="0"/>
              </a:spcBef>
            </a:pPr>
            <a:endParaRPr lang="ru-RU" sz="2200" dirty="0">
              <a:latin typeface="Vida 33 Pro" panose="02000803000000020004" pitchFamily="2" charset="0"/>
            </a:endParaRPr>
          </a:p>
          <a:p>
            <a:pPr algn="just">
              <a:spcBef>
                <a:spcPts val="0"/>
              </a:spcBef>
            </a:pPr>
            <a:r>
              <a:rPr lang="ru-RU" sz="2200" dirty="0">
                <a:latin typeface="Vida 33 Pro" panose="02000803000000020004" pitchFamily="2" charset="0"/>
              </a:rPr>
              <a:t>В настоящее время требования к обратным клапанам систем противодымной вентиляции и клапанам избыточного давления в составе системы противодымной защиты установлены требованиями национальных нормативных документов по пожарной безопасности, в том числе:</a:t>
            </a:r>
          </a:p>
          <a:p>
            <a:pPr marL="285750" indent="-285750" algn="just">
              <a:spcBef>
                <a:spcPts val="0"/>
              </a:spcBef>
              <a:buFontTx/>
              <a:buChar char="-"/>
            </a:pPr>
            <a:r>
              <a:rPr lang="ru-RU" sz="2200" dirty="0">
                <a:latin typeface="Vida 33 Pro" panose="02000803000000020004" pitchFamily="2" charset="0"/>
              </a:rPr>
              <a:t>СП 7.13130.2013 «Отопление, вентиляция и кондиционирование. Требования пожарной безопасности»</a:t>
            </a:r>
          </a:p>
          <a:p>
            <a:pPr marL="285750" indent="-285750" algn="just">
              <a:spcBef>
                <a:spcPts val="0"/>
              </a:spcBef>
              <a:buFontTx/>
              <a:buChar char="-"/>
            </a:pPr>
            <a:r>
              <a:rPr lang="ru-RU" sz="2200" dirty="0">
                <a:latin typeface="Vida 33 Pro" panose="02000803000000020004" pitchFamily="2" charset="0"/>
              </a:rPr>
              <a:t>СП 60.13330.2020 «СНиП 41-01-2003 Отопление, вентиляция и кондиционирование воздуха»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9E388B8-1354-B3A2-5BCC-9EC75415D0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111" y="361933"/>
            <a:ext cx="955596" cy="69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384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B2122EA-3F24-93F3-B86F-A3A0A55FC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8204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BBA39D-8183-66F0-0B71-D4C45B469B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202" y="283378"/>
            <a:ext cx="9144000" cy="876119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>
                <a:solidFill>
                  <a:schemeClr val="bg1"/>
                </a:solidFill>
                <a:latin typeface="Vida 33 Pro" panose="02000803000000020004" pitchFamily="2" charset="0"/>
              </a:rPr>
              <a:t>Краткая характеристика объектов стандартизации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6DB9D87-42D6-31D2-DE3F-9E020D74E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919" y="2244152"/>
            <a:ext cx="11634161" cy="2346701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200" b="1" dirty="0">
                <a:latin typeface="Vida 33 Pro" panose="02000803000000020004" pitchFamily="2" charset="0"/>
              </a:rPr>
              <a:t>Обратные клапаны </a:t>
            </a:r>
            <a:r>
              <a:rPr lang="ru-RU" sz="2200" dirty="0">
                <a:latin typeface="Vida 33 Pro" panose="02000803000000020004" pitchFamily="2" charset="0"/>
              </a:rPr>
              <a:t>применяются в системах приточной и вытяжной противодымной вентиляции. Основное назначение представленных конструкций – исключение </a:t>
            </a:r>
            <a:r>
              <a:rPr lang="ru-RU" sz="2200" dirty="0" err="1">
                <a:latin typeface="Vida 33 Pro" panose="02000803000000020004" pitchFamily="2" charset="0"/>
              </a:rPr>
              <a:t>теплоутечек</a:t>
            </a:r>
            <a:r>
              <a:rPr lang="ru-RU" sz="2200" dirty="0">
                <a:latin typeface="Vida 33 Pro" panose="02000803000000020004" pitchFamily="2" charset="0"/>
              </a:rPr>
              <a:t> через каналы в нормальном режиме эксплуатации объекта.</a:t>
            </a:r>
          </a:p>
          <a:p>
            <a:pPr algn="just">
              <a:spcBef>
                <a:spcPts val="0"/>
              </a:spcBef>
            </a:pPr>
            <a:r>
              <a:rPr lang="ru-RU" sz="2200" dirty="0">
                <a:latin typeface="Vida 33 Pro" panose="02000803000000020004" pitchFamily="2" charset="0"/>
              </a:rPr>
              <a:t>В настоящее время требование к применению обратных клапанов в огнестойком исполнении установлено п. 7.11 СП 7.13130.2013 «Отопление, вентиляция и кондиционирование. Требования пожарной безопасности». При этом отсутствует стандартизованный метод оценки их огнестойкости в условиях пожара. Очевидно, что применение обратного клапана с неподтвержденными техническими характеристиками может привести к заклиниванию заслонки клапана и, как следствие, к отказу систем противодымной  вентиляции в целом.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9E388B8-1354-B3A2-5BCC-9EC75415D0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111" y="361933"/>
            <a:ext cx="955596" cy="69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72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B2122EA-3F24-93F3-B86F-A3A0A55FC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8204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BBA39D-8183-66F0-0B71-D4C45B469B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202" y="283378"/>
            <a:ext cx="9144000" cy="876119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>
                <a:solidFill>
                  <a:schemeClr val="bg1"/>
                </a:solidFill>
                <a:latin typeface="Vida 33 Pro" panose="02000803000000020004" pitchFamily="2" charset="0"/>
              </a:rPr>
              <a:t>Краткая характеристика объектов стандартизации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6DB9D87-42D6-31D2-DE3F-9E020D74E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919" y="2121604"/>
            <a:ext cx="11634161" cy="2346701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200" b="1" dirty="0">
                <a:latin typeface="Vida 33 Pro" panose="02000803000000020004" pitchFamily="2" charset="0"/>
              </a:rPr>
              <a:t>Пункт 7.11 СП 7.13130.2013: </a:t>
            </a:r>
            <a:r>
              <a:rPr lang="ru-RU" sz="2200" dirty="0">
                <a:latin typeface="Vida 33 Pro" panose="02000803000000020004" pitchFamily="2" charset="0"/>
              </a:rPr>
              <a:t>При необходимости установки </a:t>
            </a:r>
            <a:r>
              <a:rPr lang="ru-RU" sz="2200" b="1" dirty="0">
                <a:latin typeface="Vida 33 Pro" panose="02000803000000020004" pitchFamily="2" charset="0"/>
              </a:rPr>
              <a:t>обратных клапанов </a:t>
            </a:r>
            <a:r>
              <a:rPr lang="ru-RU" sz="2200" dirty="0">
                <a:latin typeface="Vida 33 Pro" panose="02000803000000020004" pitchFamily="2" charset="0"/>
              </a:rPr>
              <a:t>у вентиляторов, их конструктивное исполнение должно соответствовать требованиям, предъявляемым к противопожарным клапанам по подпункту «в» пункта 7.11 (по требуемым пределам огнестойкости</a:t>
            </a:r>
            <a:r>
              <a:rPr lang="ru-RU" sz="2200" dirty="0" smtClean="0">
                <a:latin typeface="Vida 33 Pro" panose="02000803000000020004" pitchFamily="2" charset="0"/>
              </a:rPr>
              <a:t>).</a:t>
            </a:r>
            <a:endParaRPr lang="ru-RU" sz="2200" dirty="0" smtClean="0">
              <a:latin typeface="Vida 33 Pro" panose="02000803000000020004" pitchFamily="2" charset="0"/>
            </a:endParaRPr>
          </a:p>
          <a:p>
            <a:pPr algn="just">
              <a:spcBef>
                <a:spcPts val="0"/>
              </a:spcBef>
            </a:pPr>
            <a:endParaRPr lang="ru-RU" sz="2200" b="1" dirty="0">
              <a:latin typeface="Vida 33 Pro" panose="02000803000000020004" pitchFamily="2" charset="0"/>
            </a:endParaRPr>
          </a:p>
          <a:p>
            <a:pPr algn="just">
              <a:spcBef>
                <a:spcPts val="0"/>
              </a:spcBef>
            </a:pPr>
            <a:endParaRPr lang="ru-RU" sz="2200" b="1" dirty="0">
              <a:latin typeface="Vida 33 Pro" panose="02000803000000020004" pitchFamily="2" charset="0"/>
            </a:endParaRPr>
          </a:p>
          <a:p>
            <a:pPr algn="just">
              <a:spcBef>
                <a:spcPts val="0"/>
              </a:spcBef>
            </a:pPr>
            <a:r>
              <a:rPr lang="ru-RU" sz="2200" b="1" dirty="0" smtClean="0">
                <a:latin typeface="Vida 33 Pro" panose="02000803000000020004" pitchFamily="2" charset="0"/>
              </a:rPr>
              <a:t>Пункт 8.8 СП 7.13130.2013: </a:t>
            </a:r>
            <a:r>
              <a:rPr lang="ru-RU" sz="2200" dirty="0">
                <a:latin typeface="Vida 33 Pro" panose="02000803000000020004" pitchFamily="2" charset="0"/>
              </a:rPr>
              <a:t>Компенсирующая подача наружного воздуха приточной противодымной вентиляцией с механическим побуждением может быть предусмотрена автономными системами или с использованием систем подачи воздуха в тамбур-шлюзы или лифтовые шахты. Допускается применение </a:t>
            </a:r>
            <a:r>
              <a:rPr lang="ru-RU" sz="2200" b="1" dirty="0">
                <a:latin typeface="Vida 33 Pro" panose="02000803000000020004" pitchFamily="2" charset="0"/>
              </a:rPr>
              <a:t>клапанов избыточного давления в противопожарном исполнении с требуемыми пределами огнестойкости. </a:t>
            </a:r>
            <a:endParaRPr lang="ru-RU" sz="2200" b="1" dirty="0">
              <a:latin typeface="Vida 33 Pro" panose="02000803000000020004" pitchFamily="2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9E388B8-1354-B3A2-5BCC-9EC75415D0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111" y="361933"/>
            <a:ext cx="955596" cy="69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11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B2122EA-3F24-93F3-B86F-A3A0A55FC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8204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BBA39D-8183-66F0-0B71-D4C45B469B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202" y="283378"/>
            <a:ext cx="9144000" cy="876119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>
                <a:solidFill>
                  <a:schemeClr val="bg1"/>
                </a:solidFill>
                <a:latin typeface="Vida 33 Pro" panose="02000803000000020004" pitchFamily="2" charset="0"/>
              </a:rPr>
              <a:t>Краткая характеристика объектов стандартизации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6DB9D87-42D6-31D2-DE3F-9E020D74E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919" y="2244152"/>
            <a:ext cx="11634161" cy="2346701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200" b="1" dirty="0" smtClean="0">
                <a:latin typeface="Vida 33 Pro" panose="02000803000000020004" pitchFamily="2" charset="0"/>
              </a:rPr>
              <a:t>Пункт 9.9 СП 60.13330.2020: </a:t>
            </a:r>
            <a:r>
              <a:rPr lang="ru-RU" sz="2200" dirty="0">
                <a:latin typeface="Vida 33 Pro" panose="02000803000000020004" pitchFamily="2" charset="0"/>
              </a:rPr>
              <a:t>При технической необходимости установки </a:t>
            </a:r>
            <a:r>
              <a:rPr lang="ru-RU" sz="2200" b="1" dirty="0">
                <a:latin typeface="Vida 33 Pro" panose="02000803000000020004" pitchFamily="2" charset="0"/>
              </a:rPr>
              <a:t>клапанов избыточного давления</a:t>
            </a:r>
            <a:r>
              <a:rPr lang="ru-RU" sz="2200" dirty="0">
                <a:latin typeface="Vida 33 Pro" panose="02000803000000020004" pitchFamily="2" charset="0"/>
              </a:rPr>
              <a:t> в ограждающих строительных конструкциях тамбур-шлюзов, в т.ч. с целью возмещения удаляемого объема продуктов горения приточным воздухом, </a:t>
            </a:r>
            <a:r>
              <a:rPr lang="ru-RU" sz="2200" b="1" dirty="0">
                <a:latin typeface="Vida 33 Pro" panose="02000803000000020004" pitchFamily="2" charset="0"/>
              </a:rPr>
              <a:t>их следует защищать от теплового воздействия </a:t>
            </a:r>
            <a:r>
              <a:rPr lang="ru-RU" sz="2200" dirty="0">
                <a:latin typeface="Vida 33 Pro" panose="02000803000000020004" pitchFamily="2" charset="0"/>
              </a:rPr>
              <a:t>путем установки дополнительных ограждений с </a:t>
            </a:r>
            <a:r>
              <a:rPr lang="ru-RU" sz="2200" dirty="0" err="1">
                <a:latin typeface="Vida 33 Pro" panose="02000803000000020004" pitchFamily="2" charset="0"/>
              </a:rPr>
              <a:t>переточными</a:t>
            </a:r>
            <a:r>
              <a:rPr lang="ru-RU" sz="2200" dirty="0">
                <a:latin typeface="Vida 33 Pro" panose="02000803000000020004" pitchFamily="2" charset="0"/>
              </a:rPr>
              <a:t> решетками со стороны примыкающего к тамбур-шлюзу помещения. Указанные ограждения должны быть предусмотрены с пределом огнестойкости не ниже установленного для ограждающих строительных конструкций тамбур-шлюза, а проходные сечения клапана избыточного давления и </a:t>
            </a:r>
            <a:r>
              <a:rPr lang="ru-RU" sz="2200" dirty="0" err="1">
                <a:latin typeface="Vida 33 Pro" panose="02000803000000020004" pitchFamily="2" charset="0"/>
              </a:rPr>
              <a:t>переточных</a:t>
            </a:r>
            <a:r>
              <a:rPr lang="ru-RU" sz="2200" dirty="0">
                <a:latin typeface="Vida 33 Pro" panose="02000803000000020004" pitchFamily="2" charset="0"/>
              </a:rPr>
              <a:t> решеток отнесены друг от друга на расстояние не менее 1.5 метра (от края до края) по горизонтали или по вертикали. </a:t>
            </a:r>
            <a:endParaRPr lang="ru-RU" sz="2200" dirty="0">
              <a:latin typeface="Vida 33 Pro" panose="02000803000000020004" pitchFamily="2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9E388B8-1354-B3A2-5BCC-9EC75415D0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111" y="361933"/>
            <a:ext cx="955596" cy="69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01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B2122EA-3F24-93F3-B86F-A3A0A55FC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8204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BBA39D-8183-66F0-0B71-D4C45B469B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202" y="283378"/>
            <a:ext cx="9144000" cy="876119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>
                <a:solidFill>
                  <a:schemeClr val="bg1"/>
                </a:solidFill>
                <a:latin typeface="Vida 33 Pro" panose="02000803000000020004" pitchFamily="2" charset="0"/>
              </a:rPr>
              <a:t>Краткая характеристика объектов стандартизации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6DB9D87-42D6-31D2-DE3F-9E020D74E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804" y="1565423"/>
            <a:ext cx="11393121" cy="4279196"/>
          </a:xfrm>
        </p:spPr>
        <p:txBody>
          <a:bodyPr>
            <a:normAutofit fontScale="92500" lnSpcReduction="20000"/>
          </a:bodyPr>
          <a:lstStyle/>
          <a:p>
            <a:pPr algn="just">
              <a:spcBef>
                <a:spcPts val="0"/>
              </a:spcBef>
            </a:pPr>
            <a:r>
              <a:rPr lang="ru-RU" sz="2200" b="1" dirty="0">
                <a:latin typeface="Vida 33 Pro" panose="02000803000000020004" pitchFamily="2" charset="0"/>
              </a:rPr>
              <a:t>Клапаны избыточного давления </a:t>
            </a:r>
            <a:r>
              <a:rPr lang="ru-RU" sz="2200" dirty="0">
                <a:latin typeface="Vida 33 Pro" panose="02000803000000020004" pitchFamily="2" charset="0"/>
              </a:rPr>
              <a:t>(далее – КИД) применяются в системах приточной противодымной вентиляции. Основное назначение представленных конструкций – поддержание перепада давления на дверях эвакуационных выходов, расположенных на границе между объемами и помещениями, защищаемыми системами приточно-вытяжной противодымной вентиляции в пределах нормативно-установленных значений (от 20 Па до 150 Па). От срабатывания КИД зависит как обеспечение заданных параметров, так и эффективность взаимодействия между собой приточных и вытяжных систем противодымной вентиляции.</a:t>
            </a:r>
          </a:p>
          <a:p>
            <a:pPr algn="just">
              <a:spcBef>
                <a:spcPts val="0"/>
              </a:spcBef>
            </a:pPr>
            <a:r>
              <a:rPr lang="ru-RU" sz="2200" dirty="0">
                <a:latin typeface="Vida 33 Pro" panose="02000803000000020004" pitchFamily="2" charset="0"/>
              </a:rPr>
              <a:t>В настоящее время применение КИД в огнестойком исполнении регулируется положениями       п. 8.8 СП 7.13130.2013 «Отопление, вентиляция и кондиционирование. Требования пожарной безопасности». После утверждения стандарта планируется расширение области возможного применения КИД. Для реализации указанной цели в ходе плановой корректировки СП 7.13130.2013 «Отопление, вентиляция и кондиционирование. Требования пожарной безопасности» будет включена возможность установки КИД в ограждающих строительных конструкций тамбур-шлюзов, лестничных клеток, лифтовых шахт и пр., защищенных системами приточной противодымной вентиляции, обеспечивающих создание избыточного давления в защищаемых объемах. Данная работа ведется в настоящее время.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9E388B8-1354-B3A2-5BCC-9EC75415D0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111" y="361933"/>
            <a:ext cx="955596" cy="69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6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B2122EA-3F24-93F3-B86F-A3A0A55FC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8204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BBA39D-8183-66F0-0B71-D4C45B469B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202" y="283378"/>
            <a:ext cx="9144000" cy="876119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>
                <a:solidFill>
                  <a:schemeClr val="bg1"/>
                </a:solidFill>
                <a:latin typeface="Vida 33 Pro" panose="02000803000000020004" pitchFamily="2" charset="0"/>
              </a:rPr>
              <a:t>Краткая характеристика объектов стандартизации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9E388B8-1354-B3A2-5BCC-9EC75415D0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111" y="361933"/>
            <a:ext cx="955596" cy="6901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185" y="1442875"/>
            <a:ext cx="4939508" cy="49671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631" y="1565423"/>
            <a:ext cx="5038552" cy="485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9675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651</Words>
  <Application>Microsoft Office PowerPoint</Application>
  <PresentationFormat>Широкоэкранный</PresentationFormat>
  <Paragraphs>46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Vida 31 Pro</vt:lpstr>
      <vt:lpstr>Vida 33 Pro</vt:lpstr>
      <vt:lpstr>Тема Office</vt:lpstr>
      <vt:lpstr>Введение в действие новых стандартов, устанавливающих методы испытаний на работоспособность и огнестойкость инженерного оборудования в составе системы противодымной защиты</vt:lpstr>
      <vt:lpstr>Введение</vt:lpstr>
      <vt:lpstr>Введение</vt:lpstr>
      <vt:lpstr>Цели и задачи разработки стандартов</vt:lpstr>
      <vt:lpstr>Краткая характеристика объектов стандартизации</vt:lpstr>
      <vt:lpstr>Краткая характеристика объектов стандартизации</vt:lpstr>
      <vt:lpstr>Краткая характеристика объектов стандартизации</vt:lpstr>
      <vt:lpstr>Краткая характеристика объектов стандартизации</vt:lpstr>
      <vt:lpstr>Краткая характеристика объектов стандартизации</vt:lpstr>
      <vt:lpstr>Краткая характеристика объектов стандартизации</vt:lpstr>
      <vt:lpstr>Краткая характеристика объектов стандартизации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выступления Тема выступления Тема выступления</dc:title>
  <dc:creator>Екатерина</dc:creator>
  <cp:lastModifiedBy>Учетная запись Майкрософт</cp:lastModifiedBy>
  <cp:revision>17</cp:revision>
  <dcterms:created xsi:type="dcterms:W3CDTF">2022-08-26T08:56:01Z</dcterms:created>
  <dcterms:modified xsi:type="dcterms:W3CDTF">2023-10-05T03:11:50Z</dcterms:modified>
</cp:coreProperties>
</file>