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70" r:id="rId5"/>
    <p:sldId id="269" r:id="rId6"/>
    <p:sldId id="271" r:id="rId7"/>
    <p:sldId id="267" r:id="rId8"/>
    <p:sldId id="273" r:id="rId9"/>
    <p:sldId id="274" r:id="rId10"/>
    <p:sldId id="275" r:id="rId11"/>
    <p:sldId id="276" r:id="rId12"/>
    <p:sldId id="278" r:id="rId13"/>
    <p:sldId id="279" r:id="rId14"/>
    <p:sldId id="277" r:id="rId15"/>
    <p:sldId id="280" r:id="rId16"/>
    <p:sldId id="266" r:id="rId17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2" autoAdjust="0"/>
  </p:normalViewPr>
  <p:slideViewPr>
    <p:cSldViewPr>
      <p:cViewPr>
        <p:scale>
          <a:sx n="125" d="100"/>
          <a:sy n="125" d="100"/>
        </p:scale>
        <p:origin x="-29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E51878-B228-493E-9E59-629B8B444811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CBA61A-1E06-4387-BC0A-D725EC2C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2A74-0DCA-4C46-810A-36023099B8FD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0FA6-BAE6-4E2D-8268-A52F761282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mailto:3.2.3@vniipo.ru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214314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  <a:t>РАЗМЕЩЕНИЕ </a:t>
            </a:r>
            <a: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  <a:t>ЭЛЕТРОМОБИЛЕЙ </a:t>
            </a:r>
            <a: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  <a:t>В </a:t>
            </a:r>
            <a:r>
              <a:rPr lang="ru-RU" sz="3000" b="1" dirty="0" smtClean="0">
                <a:solidFill>
                  <a:srgbClr val="0000FF"/>
                </a:solidFill>
                <a:latin typeface="Cambria" pitchFamily="18" charset="0"/>
              </a:rPr>
              <a:t>ЗАКРЫТЫХ АВТОСТОЯНКАХ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 rot="10800000" flipV="1">
            <a:off x="323528" y="1489140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58775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5.9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Хранение электромобилей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подзаряжаемых гибридных автомобилей в том числе с организацией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машиномест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 оборудованием для их зарядки,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допускается осуществлять совместно с автомобилями с двигателями внутреннего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сгорания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358775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Машиноместа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для электромобилей и подзаряжаемых гибридных автомобилей, оснащенные оборудованием для зарядки, допускается размещать на открытых площадках, а также в открытых и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закрытых автостоянках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класса конструктивной пожарной опасности С0, С1 (за исключением механизированных и полумеханизированных стоянок автомобилей). В закрытых автостоянках указанные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машиноместа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допускается размещать не ниже 1-го подземного или подвального этажа и использовать только для зарядки автомобилей с аккумуляторами, не выделяющими при зарядке и эксплуатации горючие газы.</a:t>
            </a:r>
          </a:p>
          <a:p>
            <a:pPr algn="just" defTabSz="358775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6.1.2 В закрытых автостоянках площадь помещения с наличием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машиномест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 оборудованием для зарядки электромобилей и подзаряжаемых гибридных автомобилей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должна превышать 1200 м</a:t>
            </a:r>
            <a:r>
              <a:rPr lang="ru-RU" sz="15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В случае превышения указанной площади часть помещения, содержащая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машиноместа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 оборудованием для зарядки электромобилей и подзаряжаемых гибридных автомобилей, должна быть выделена в отдельную пожарную секцию площадью не более 1200 м</a:t>
            </a:r>
            <a:r>
              <a:rPr lang="ru-RU" sz="15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одним из следующих способов:</a:t>
            </a:r>
          </a:p>
          <a:p>
            <a:pPr algn="just" defTabSz="358775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противопожарными перегородками 1-го типа;</a:t>
            </a:r>
          </a:p>
          <a:p>
            <a:pPr algn="just" defTabSz="358775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зонами (проездами), свободными от пожарной нагрузки, шириной не менее 8 метров;</a:t>
            </a:r>
          </a:p>
          <a:p>
            <a:pPr algn="just" defTabSz="358775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зонами (проездами), свободными от пожарной нагрузки, шириной не менее 6 м с устройством посередине зоны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дренчерной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завесы в одну нитку с расчетным числом оросителей при обеспечении по всей длине удельного расхода 1 л/(с·м) или автоматически опускающимися при пожаре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расчетную высоту противодымными экранами (шторами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 rot="10800000" flipV="1">
            <a:off x="323528" y="3140968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587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автостоянках допускается предусматривать не более 10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машиномест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оборудованием для зарядки электромобилей и подзаряжаемых гибридных автомобилей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указанного выделения части здания в пожарную секцию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358775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8.7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Машиноместа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оборудованием для подзарядки электромобилей и подзаряжаемых гибридных автомобилей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подлежат оборудованию автоматическими установками пожаротушения независимо от площади</a:t>
            </a:r>
            <a:endParaRPr lang="ru-RU" sz="1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636912"/>
            <a:ext cx="4392488" cy="247647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429000"/>
            <a:ext cx="5946345" cy="216024"/>
          </a:xfrm>
          <a:prstGeom prst="rect">
            <a:avLst/>
          </a:prstGeom>
          <a:noFill/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 rot="10800000" flipV="1">
            <a:off x="323528" y="4425499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587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«Топливная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нагрузка» 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более чем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 раза выше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чем 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ICEV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свидетельствует о существенно большей пожарной опасности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PHEV</a:t>
            </a:r>
            <a:endParaRPr lang="ru-RU" sz="1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2633850"/>
          <a:ext cx="8136903" cy="2144289"/>
        </p:xfrm>
        <a:graphic>
          <a:graphicData uri="http://schemas.openxmlformats.org/drawingml/2006/table">
            <a:tbl>
              <a:tblPr/>
              <a:tblGrid>
                <a:gridCol w="1161695"/>
                <a:gridCol w="2973067"/>
                <a:gridCol w="2068221"/>
                <a:gridCol w="1933920"/>
              </a:tblGrid>
              <a:tr h="527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Тип автомобиля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Марка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Емкость батареи, кВт·ч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HRR,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МВт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Nissan Leaf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No name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16.5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 name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23.5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 name (100%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зарядки)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 name (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зарядки)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No name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(85% зарядки и полный бак бензина)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7915" marR="67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 rot="10800000" flipV="1">
            <a:off x="503040" y="5013176"/>
            <a:ext cx="8245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Примечание: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электромобиль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battery electric vehicle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PHEV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гибридный автомобиль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plug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hybrid electric vehicle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i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 rot="10800000" flipV="1">
            <a:off x="323528" y="4880774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Натурные испытания по тушению пожаров аккумуляторных батарей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EV выявили количество воды, необходимое для тушения такого пожара 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2500 до 6000 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Кроме того, требуется высокая скорость подачи воды 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3,3 л/с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для тушения и охлаждения. При этом следует учесть, что доступ 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LIB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существенно затруднен. Установлено, что если для тушения возгорания батареи использовать только углекислый газ или другие химические вещества, то пожар можно контролировать, но нельзя охладить батарею 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предотвратить повторное возгорание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Горение автомобиля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196752"/>
            <a:ext cx="6480720" cy="3645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 rot="10800000" flipV="1">
            <a:off x="179512" y="1361674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Технология развития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LIB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существенно опережает исследования по разработке систем противопожарной защиты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Отсутствует методология, позволяющая масштабировать риск и опасность возгорания небольших аккумуляторов до полномасштабного возгорания электромобилей.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Следует учитывать высокую вероятность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повторного возгорания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первичного тушения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Существующие системы автоматического пожаротушения, основанные на требованиях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СП 485.1311500.2020,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оказывают существенного влияния на ликвидацию очага пожара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связанного с горением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публичных источниках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отсутствует необходимая методологическая информация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специфике проектирования систем противодымной вентиляции в помещениях 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Целесообразно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приостановить действие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 506.1311500.2021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 возможности размещения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PHEV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помещениях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закрытых парковок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момента появления необходимой технической информации, в том числе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исследований, сохранив такую возможность в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открытых автостоянках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94" y="1357275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СПАСИБО </a:t>
            </a:r>
            <a:r>
              <a:rPr lang="ru-RU" sz="3200" b="1" dirty="0">
                <a:solidFill>
                  <a:srgbClr val="0070C0"/>
                </a:solidFill>
                <a:latin typeface="Cambria" pitchFamily="18" charset="0"/>
              </a:rPr>
              <a:t>ЗА ВНИМАНИЕ</a:t>
            </a:r>
          </a:p>
          <a:p>
            <a:pPr algn="ctr">
              <a:defRPr/>
            </a:pPr>
            <a:endParaRPr lang="ru-RU" dirty="0">
              <a:latin typeface="Cambria" pitchFamily="18" charset="0"/>
            </a:endParaRPr>
          </a:p>
          <a:p>
            <a:pPr algn="ctr">
              <a:defRPr/>
            </a:pPr>
            <a:endParaRPr lang="ru-RU" dirty="0">
              <a:latin typeface="Cambria" pitchFamily="18" charset="0"/>
            </a:endParaRPr>
          </a:p>
          <a:p>
            <a:pPr>
              <a:defRPr/>
            </a:pPr>
            <a:endParaRPr lang="en-US" dirty="0">
              <a:latin typeface="Cambria" pitchFamily="18" charset="0"/>
            </a:endParaRPr>
          </a:p>
          <a:p>
            <a:pPr>
              <a:defRPr/>
            </a:pPr>
            <a:r>
              <a:rPr lang="ru-RU" dirty="0" smtClean="0">
                <a:latin typeface="Cambria" pitchFamily="18" charset="0"/>
              </a:rPr>
              <a:t>	Докладчик</a:t>
            </a:r>
            <a:r>
              <a:rPr lang="ru-RU" dirty="0">
                <a:latin typeface="Cambria" pitchFamily="18" charset="0"/>
              </a:rPr>
              <a:t>: </a:t>
            </a:r>
            <a:r>
              <a:rPr lang="ru-RU" b="1" dirty="0">
                <a:latin typeface="Cambria" pitchFamily="18" charset="0"/>
              </a:rPr>
              <a:t>Колчев Борис Борисович 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	</a:t>
            </a:r>
            <a:r>
              <a:rPr lang="ru-RU" dirty="0" smtClean="0">
                <a:latin typeface="Cambria" pitchFamily="18" charset="0"/>
              </a:rPr>
              <a:t>тел. </a:t>
            </a:r>
            <a:r>
              <a:rPr lang="ru-RU" dirty="0">
                <a:latin typeface="Cambria" pitchFamily="18" charset="0"/>
              </a:rPr>
              <a:t>(495) </a:t>
            </a:r>
            <a:r>
              <a:rPr lang="ru-RU" dirty="0" smtClean="0">
                <a:latin typeface="Cambria" pitchFamily="18" charset="0"/>
              </a:rPr>
              <a:t>524-8156</a:t>
            </a:r>
          </a:p>
          <a:p>
            <a:pPr>
              <a:defRPr/>
            </a:pPr>
            <a:r>
              <a:rPr lang="ru-RU" dirty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E-mail: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5"/>
              </a:rPr>
              <a:t>3.2.3</a:t>
            </a:r>
            <a:r>
              <a:rPr lang="en-US" dirty="0" smtClean="0">
                <a:latin typeface="Cambria" pitchFamily="18" charset="0"/>
                <a:hlinkClick r:id="rId5"/>
              </a:rPr>
              <a:t>@vniipo.ru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" name="Рисунок 7" descr="Screenshot_20220324_155325_com.blogspot.aeioulabs.barcode.jpg"/>
          <p:cNvPicPr>
            <a:picLocks noChangeAspect="1"/>
          </p:cNvPicPr>
          <p:nvPr/>
        </p:nvPicPr>
        <p:blipFill>
          <a:blip r:embed="rId6" cstate="print"/>
          <a:srcRect l="29525" t="5638" r="30313" b="5638"/>
          <a:stretch>
            <a:fillRect/>
          </a:stretch>
        </p:blipFill>
        <p:spPr>
          <a:xfrm>
            <a:off x="5364088" y="3429000"/>
            <a:ext cx="2966175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8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AutoShape 2" descr="https://krot.info/uploads/posts/2021-10/1635286249_16-krot-info-p-robert-devidson-elektromobil-mashini-kras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krot.info/uploads/posts/2021-10/1635286249_16-krot-info-p-robert-devidson-elektromobil-mashini-kras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Электромобиль 1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772816"/>
            <a:ext cx="626469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Рисунок 1.jpg"/>
          <p:cNvPicPr/>
          <p:nvPr/>
        </p:nvPicPr>
        <p:blipFill>
          <a:blip r:embed="rId5" cstate="print"/>
          <a:srcRect l="2937" t="17831" r="2469" b="17647"/>
          <a:stretch>
            <a:fillRect/>
          </a:stretch>
        </p:blipFill>
        <p:spPr>
          <a:xfrm>
            <a:off x="611560" y="1268760"/>
            <a:ext cx="7632848" cy="3888432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 rot="10800000" flipV="1">
            <a:off x="539552" y="5345874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2030 году прогнозируется продажа более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 миллионов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 с электродвигателями (электромобили и гибридные автомобили). К 2040 году доля новых автомобилей с электродвигателем прогнозируется на уровне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35 – 47 %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общей доли производимых автомобилей</a:t>
            </a:r>
            <a:endParaRPr lang="ru-RU" sz="1600" i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6" y="1396265"/>
          <a:ext cx="8640961" cy="5303520"/>
        </p:xfrm>
        <a:graphic>
          <a:graphicData uri="http://schemas.openxmlformats.org/drawingml/2006/table">
            <a:tbl>
              <a:tblPr/>
              <a:tblGrid>
                <a:gridCol w="841716"/>
                <a:gridCol w="1487704"/>
                <a:gridCol w="1987990"/>
                <a:gridCol w="2239015"/>
                <a:gridCol w="2084536"/>
              </a:tblGrid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Расположение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Марка/модель транспортного средства, тип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Краткое описание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Toyota Prius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Самовозгорание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Вследствие ошибок, допущенных при переоборудовании автомобиля в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06.2011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Chevrolet Volt,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Самовозгорание после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Через  недели после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10.2011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Мерида, Мексика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управления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05.2012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BYD e6, BEV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Самовозгорание после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10.2012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Ньюджерси,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Toyota Prius, 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припаркованного автомобиля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Попадание в аккумуляторный отсек морской (соленой) воды 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03.2013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Мидзусима, Япония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i-MiEV,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аккумуляторного блока на испытательном стенде для зарядки-разрядки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03.2013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Mitsubishi Outlander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через сутки после окончания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10.2013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Вашингтон,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наезда на металлический предмет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После тушения повторное возгорание 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11.2013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Тенесси,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наезда на металлический предмет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02.2014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Торонто, Канада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припаркованного автомобиля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01.2016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Норвегия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12.2017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VW e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-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G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Самовозгорание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01.2018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Дентон,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Kia Optima, 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управления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01.2018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Чунцин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припаркованного автомобиля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03.20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Бангкок, Тайланд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Porsche Panamera, 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Возгорание зарядного кабеля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6" y="1396265"/>
          <a:ext cx="8640961" cy="5120640"/>
        </p:xfrm>
        <a:graphic>
          <a:graphicData uri="http://schemas.openxmlformats.org/drawingml/2006/table">
            <a:tbl>
              <a:tblPr/>
              <a:tblGrid>
                <a:gridCol w="841716"/>
                <a:gridCol w="1487704"/>
                <a:gridCol w="1987990"/>
                <a:gridCol w="2239015"/>
                <a:gridCol w="2084536"/>
              </a:tblGrid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Расположение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Марка/модель транспортного средства, тип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Краткое описание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03.2018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Каталония, Испания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BMW X3, PHEV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Возгорание припаркованного автомобиля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Калифорния,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X,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После ликвидации пожара через 5 дней два повторных самовозгорания 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Аньхой,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Other,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Yiema,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Флорида,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После ликвидации пожара при погрузке на эвакуатор повторное самовозгорание 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Тичино, Швейцария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Ханчжоу,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Jiangling,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Хубэй,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Zhong Tai,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управления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ДТП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Шэнчжэнь,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Other,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Шаньдун,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Other,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управления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ДТП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Пекин,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Other,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Калифорния,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управления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повторного возгорания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Lifan 650,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Гелдерланд, Нидерланды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Jaguar I-Pace,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Возгорание в передней части автомобиля без повреждения аккумуляторной батареи 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12.2018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Калифорния,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сервисном центре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После ликвидации пожара два повторных самовозгорания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Пенсильвания,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Повторное возгорание через 2 месяца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6" y="1396265"/>
          <a:ext cx="8640961" cy="3657600"/>
        </p:xfrm>
        <a:graphic>
          <a:graphicData uri="http://schemas.openxmlformats.org/drawingml/2006/table">
            <a:tbl>
              <a:tblPr/>
              <a:tblGrid>
                <a:gridCol w="841716"/>
                <a:gridCol w="1487704"/>
                <a:gridCol w="1987990"/>
                <a:gridCol w="2239015"/>
                <a:gridCol w="2084536"/>
              </a:tblGrid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Расположение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Марка/модель транспортного средства, тип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Краткое описание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02.2019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Флорида,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Неоднократное повторное возгорание после тушения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04.2019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 сопровождался взрывом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Порт-Муди, Канада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Mitsubishi Outlander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после скатывания автомобиля в воду в порту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Попадание в аккумуляторный отсек морской (соленой) воды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Сан-Франциско,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Гонконг, Китай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Португалия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Porsche Panamera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E-Hybrid, PHEV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Антверпен, Бельгия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Tesla Model S,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Монреаль, Канада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Kona Electric,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Южная Корея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Kona Electric,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Южная Корея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Kona Electric,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Москва, Россия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Tesla Model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3,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 результате аварии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11.2019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Англия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Tesla Model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X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во время зарядки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02.2020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Флорида, США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Porsche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Тауса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n, BEV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Возгорание на парковке</a:t>
                      </a: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871" marR="1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 rot="10800000" flipV="1">
            <a:off x="323528" y="5229200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Примечание: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электромобиль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battery electric vehicle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PHEV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гибридный автомобиль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plug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hybrid electric vehicle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i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Безымянный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9712" y="2348880"/>
            <a:ext cx="4729690" cy="28268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51720" y="1628800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пожаров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BEV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PHEV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628800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повторных возгораний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омограмма 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632" y="2542366"/>
            <a:ext cx="7056784" cy="225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Аккумуляторы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268760"/>
            <a:ext cx="5617183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1263</Words>
  <Application>Microsoft Office PowerPoint</Application>
  <PresentationFormat>Экран (4:3)</PresentationFormat>
  <Paragraphs>330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РАЗМЕЩЕНИЕ ЭЛЕТРОМОБИЛЕЙ  В ЗАКРЫТЫХ АВТОСТОЯНКАХ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VNIIPO_3.2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Kolchev</dc:creator>
  <cp:lastModifiedBy>Kolchev</cp:lastModifiedBy>
  <cp:revision>71</cp:revision>
  <dcterms:created xsi:type="dcterms:W3CDTF">2013-12-02T13:01:18Z</dcterms:created>
  <dcterms:modified xsi:type="dcterms:W3CDTF">2023-04-20T15:59:38Z</dcterms:modified>
</cp:coreProperties>
</file>