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615" r:id="rId3"/>
    <p:sldId id="634" r:id="rId4"/>
    <p:sldId id="624" r:id="rId5"/>
    <p:sldId id="635" r:id="rId6"/>
    <p:sldId id="628" r:id="rId7"/>
    <p:sldId id="636" r:id="rId8"/>
    <p:sldId id="629" r:id="rId9"/>
    <p:sldId id="633" r:id="rId10"/>
    <p:sldId id="637" r:id="rId11"/>
    <p:sldId id="632" r:id="rId12"/>
    <p:sldId id="638" r:id="rId13"/>
    <p:sldId id="631" r:id="rId14"/>
    <p:sldId id="630" r:id="rId15"/>
    <p:sldId id="639" r:id="rId16"/>
    <p:sldId id="627" r:id="rId17"/>
    <p:sldId id="640" r:id="rId18"/>
    <p:sldId id="614" r:id="rId19"/>
    <p:sldId id="405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66" autoAdjust="0"/>
    <p:restoredTop sz="96381" autoAdjust="0"/>
  </p:normalViewPr>
  <p:slideViewPr>
    <p:cSldViewPr>
      <p:cViewPr varScale="1">
        <p:scale>
          <a:sx n="107" d="100"/>
          <a:sy n="107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5A85A-2A77-4411-84CD-580D1175AD5F}" type="datetimeFigureOut">
              <a:rPr lang="ru-RU" smtClean="0"/>
              <a:pPr/>
              <a:t>05.05.2025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A3514-E5C5-4C34-9FAA-29B67449601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61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D9D1-C20B-4453-B6A9-A02E5D886E60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EA289-31AE-4A4E-98B8-1646D1E8FE2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8B37-88E1-4640-A77F-5CA8F2FE987A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150F-5D05-427A-BD7C-54A2EEBE676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7307-C8D0-4C3C-A933-3D27EAC45ED3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2A6AA-5B25-4A8E-9595-E82A075D391E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EFED5-02B0-4A52-8329-D6BF95FC1D35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92174-2FD9-4E74-81AD-CFECCA777EE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D1ADB-EE0D-435B-8C64-317BC125D351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91365-401C-4C31-9A88-AE8BF702EF6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325D-472B-4AFB-9192-8D441AEF7D11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4EEE3-7EAF-45C4-B29F-C42FE73A5A6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25A0-D626-4766-9723-D28942128329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DD1C0-569A-41F2-B072-CA9F6E6B75C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BCFA9-902E-411B-B996-ACA0D8DF01F9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8E9E1-37E9-4CCA-8DFE-4F869DB8780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30421-BA20-4F86-A6D5-76969DFC4E5C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CBCE6-7CE3-4A8B-9526-58FFDE59061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C666-BFDD-45C8-B060-62ABE2F9C855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5EE03-0954-4E31-B9F0-4A8C627C842F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1DDA-BA10-4862-8230-1F3F721E7F30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FAB12-871B-445D-A427-5802C120725A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0E0B07-43A8-49D0-9D3E-7DD76CA2C015}" type="datetime1">
              <a:rPr lang="ru-RU" smtClean="0"/>
              <a:pPr>
                <a:defRPr/>
              </a:pPr>
              <a:t>05.05.2025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317145-7224-4DB4-944E-D6A1CD1356F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niipo.ru/news.php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6"/>
          <p:cNvSpPr>
            <a:spLocks noChangeArrowheads="1"/>
          </p:cNvSpPr>
          <p:nvPr/>
        </p:nvSpPr>
        <p:spPr bwMode="auto">
          <a:xfrm>
            <a:off x="1785938" y="214313"/>
            <a:ext cx="6357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НИЦ НТП ПБ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</a:p>
          <a:p>
            <a:pPr algn="ctr" eaLnBrk="1" hangingPunct="1"/>
            <a:endParaRPr lang="ru-RU" alt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5715000"/>
          </a:xfrm>
        </p:spPr>
        <p:txBody>
          <a:bodyPr rtlCol="0">
            <a:normAutofit/>
          </a:bodyPr>
          <a:lstStyle/>
          <a:p>
            <a:pPr defTabSz="180975" eaLnBrk="1" fontAlgn="auto" hangingPunct="1">
              <a:spcAft>
                <a:spcPts val="0"/>
              </a:spcAft>
              <a:defRPr/>
            </a:pPr>
            <a:br>
              <a:rPr lang="ru-RU" sz="3000" b="1" dirty="0">
                <a:solidFill>
                  <a:srgbClr val="0000FF"/>
                </a:solidFill>
                <a:latin typeface="Cambria" pitchFamily="18" charset="0"/>
              </a:rPr>
            </a:br>
            <a:r>
              <a:rPr lang="ru-RU" sz="3000" b="1" dirty="0">
                <a:solidFill>
                  <a:srgbClr val="0000FF"/>
                </a:solidFill>
                <a:latin typeface="Cambria" pitchFamily="18" charset="0"/>
              </a:rPr>
              <a:t>Анализ эффективности типового решения по делению протяженных (сверх 60 метров) коридоров противодымными экранами на части</a:t>
            </a:r>
            <a:br>
              <a:rPr lang="ru-RU" sz="3000" b="1" dirty="0">
                <a:solidFill>
                  <a:srgbClr val="0000FF"/>
                </a:solidFill>
                <a:latin typeface="Cambria" pitchFamily="18" charset="0"/>
              </a:rPr>
            </a:br>
            <a:b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Колчев Борис, заместитель начальника отдела –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сектора НИЦ НТП ПБ ФГБУ ВНИИПО МЧС России</a:t>
            </a:r>
            <a:br>
              <a:rPr lang="ru-RU" sz="3000" b="1" dirty="0">
                <a:latin typeface="Cambria" pitchFamily="18" charset="0"/>
              </a:rPr>
            </a:br>
            <a:br>
              <a:rPr lang="ru-RU" sz="3000" b="1" dirty="0">
                <a:solidFill>
                  <a:srgbClr val="0000FF"/>
                </a:solidFill>
                <a:latin typeface="Cambria" pitchFamily="18" charset="0"/>
              </a:rPr>
            </a:br>
            <a:endParaRPr lang="ru-RU" sz="3000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4735-5A9B-C5C8-10CC-967C3F71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7D9BC598-C0F5-891C-4879-89A9D27D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FBE61000-F3BD-20A0-F767-8D971DF0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2AF03A54-74A1-9F48-9B9B-E57984C1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D73D46-02CC-50A0-8256-D35BFE0CA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556792"/>
            <a:ext cx="8280000" cy="47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7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DB3AE-4E08-5D55-BF9D-700310BB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21BDC2BF-EAFC-29DA-7167-7D3B3F37F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78AD6487-3E3F-9465-6C82-1751226F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7DBC6A29-AFEC-83C8-D2D6-EC6D897D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DA2EFD-ABB4-D078-CA2D-702DEA149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6856"/>
            <a:ext cx="5400000" cy="2803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E0D0CA-7C61-FFD2-916B-5166AF44B74B}"/>
              </a:ext>
            </a:extLst>
          </p:cNvPr>
          <p:cNvSpPr txBox="1"/>
          <p:nvPr/>
        </p:nvSpPr>
        <p:spPr>
          <a:xfrm>
            <a:off x="179512" y="4528617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 удаляемых продуктов горения: </a:t>
            </a:r>
            <a:r>
              <a:rPr lang="ru-RU" b="1" dirty="0">
                <a:solidFill>
                  <a:srgbClr val="C00000"/>
                </a:solidFill>
              </a:rPr>
              <a:t>50770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Расход подаваемого воздуха: </a:t>
            </a:r>
            <a:r>
              <a:rPr lang="ru-RU" b="1" dirty="0">
                <a:solidFill>
                  <a:srgbClr val="0000FF"/>
                </a:solidFill>
              </a:rPr>
              <a:t>30479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Сечения противопожарных клапанов: 1100 × 700 мм.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00F0FF-F51F-F8EA-24E9-B8D919A48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11659"/>
            <a:ext cx="2880000" cy="1648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3387DF-59BB-0E2C-3314-DD71FD2807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28252"/>
            <a:ext cx="2880000" cy="1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4735-5A9B-C5C8-10CC-967C3F71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7D9BC598-C0F5-891C-4879-89A9D27D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FBE61000-F3BD-20A0-F767-8D971DF0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2AF03A54-74A1-9F48-9B9B-E57984C1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64F27C-7940-6FD0-6A70-DFEB73DA6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14" y="1628800"/>
            <a:ext cx="8280000" cy="46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08911-D72C-545D-DA21-3997356F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99F94E05-CCF5-AC9F-8536-97440737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7A565B16-CF27-531C-A6A8-ED01E297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10EE3D4E-55A4-7B0F-48B9-44292FAA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54B39A-2C72-8220-2759-9A45FC1CF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2792"/>
            <a:ext cx="5400000" cy="27238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E9ECE2-3A23-09B9-D113-3601B6A93E07}"/>
              </a:ext>
            </a:extLst>
          </p:cNvPr>
          <p:cNvSpPr txBox="1"/>
          <p:nvPr/>
        </p:nvSpPr>
        <p:spPr>
          <a:xfrm>
            <a:off x="179512" y="4528617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 удаляемых продуктов горения: </a:t>
            </a:r>
            <a:r>
              <a:rPr lang="ru-RU" b="1" dirty="0">
                <a:solidFill>
                  <a:srgbClr val="C00000"/>
                </a:solidFill>
              </a:rPr>
              <a:t>50770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Расход подаваемого воздуха: </a:t>
            </a:r>
            <a:r>
              <a:rPr lang="ru-RU" b="1" dirty="0">
                <a:solidFill>
                  <a:srgbClr val="0000FF"/>
                </a:solidFill>
              </a:rPr>
              <a:t>30479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Сечения противопожарных клапанов: 1100 × 700 мм.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EA42E7-F1CE-5666-B29C-3FBAB6895E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11659"/>
            <a:ext cx="2880000" cy="16482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D31BC8-E044-EF40-E487-152575AC5F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21088"/>
            <a:ext cx="2880000" cy="1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8AFBD-0880-393F-1752-EDFC9B7EB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D22BB47C-6F9D-0D5F-367F-39AC7D6C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9B47F49F-D2DF-081F-4EF3-D90974689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EEC26C54-1763-A2BA-20C4-006A15D29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5F405-3731-BF29-F382-480951841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170"/>
            <a:ext cx="5400000" cy="2753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8D8F1-129E-354C-2212-2022C4FE65D7}"/>
              </a:ext>
            </a:extLst>
          </p:cNvPr>
          <p:cNvSpPr txBox="1"/>
          <p:nvPr/>
        </p:nvSpPr>
        <p:spPr>
          <a:xfrm>
            <a:off x="179512" y="5301208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 удаляемых продуктов горения: </a:t>
            </a:r>
            <a:r>
              <a:rPr lang="ru-RU" b="1" dirty="0">
                <a:solidFill>
                  <a:srgbClr val="C00000"/>
                </a:solidFill>
              </a:rPr>
              <a:t>50770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Расход подаваемого воздуха: </a:t>
            </a:r>
            <a:r>
              <a:rPr lang="ru-RU" b="1" dirty="0">
                <a:solidFill>
                  <a:srgbClr val="0000FF"/>
                </a:solidFill>
              </a:rPr>
              <a:t>30479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Сечения противопожарных клапанов: 1100 × 700 мм.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A142C7-C4BD-3290-6B33-47AE52DD5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20793"/>
            <a:ext cx="2880000" cy="1648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3FD023-A33A-8568-ABBD-BA41AAC1C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2504" y="3848169"/>
            <a:ext cx="3600000" cy="13598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02F752-C4FF-1D23-79C9-0EBD0A3386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21699"/>
            <a:ext cx="2880000" cy="1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7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4735-5A9B-C5C8-10CC-967C3F71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7D9BC598-C0F5-891C-4879-89A9D27D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FBE61000-F3BD-20A0-F767-8D971DF0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2AF03A54-74A1-9F48-9B9B-E57984C1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FCD01C-3529-34CD-8D4F-D573BF377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628800"/>
            <a:ext cx="8280000" cy="47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F825-CD6F-1002-857F-0BEB36C94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B2D7E46B-DB5F-2767-CC7E-C1C50C00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A3FFF5F2-FCCF-69CE-43E9-D7043CE1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D07188DC-D789-D4ED-D185-9B028C740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332BE6-5943-7CEA-7322-083DC18F9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" y="1338215"/>
            <a:ext cx="5400000" cy="2849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F9CDF8-C7DF-A99C-DAC4-6A942DD35DC6}"/>
              </a:ext>
            </a:extLst>
          </p:cNvPr>
          <p:cNvSpPr txBox="1"/>
          <p:nvPr/>
        </p:nvSpPr>
        <p:spPr>
          <a:xfrm>
            <a:off x="179512" y="4528617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 удаляемых продуктов горения: </a:t>
            </a:r>
            <a:r>
              <a:rPr lang="ru-RU" b="1" dirty="0">
                <a:solidFill>
                  <a:srgbClr val="C00000"/>
                </a:solidFill>
              </a:rPr>
              <a:t>50770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Расход подаваемого воздуха: </a:t>
            </a:r>
            <a:r>
              <a:rPr lang="ru-RU" b="1" dirty="0">
                <a:solidFill>
                  <a:srgbClr val="0000FF"/>
                </a:solidFill>
              </a:rPr>
              <a:t>30479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Сечения противопожарных клапанов: 1100 × 700 мм.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2E8F18-BF2C-D98B-B025-433068C8A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7667"/>
            <a:ext cx="2880000" cy="1648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020D94-1617-629D-97FB-0719325B95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28252"/>
            <a:ext cx="2880000" cy="1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4735-5A9B-C5C8-10CC-967C3F71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7D9BC598-C0F5-891C-4879-89A9D27D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FBE61000-F3BD-20A0-F767-8D971DF0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2AF03A54-74A1-9F48-9B9B-E57984C1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2F112E-3539-DF9A-559F-9E7F53916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22" y="1628800"/>
            <a:ext cx="8280000" cy="458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9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DF9ED-7E86-7F7E-45FC-861EB13B5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77954558-212D-F9F5-0673-75A20822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B12F312D-8DB5-7EF6-67D3-FC2FE52D1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DBAB1DAB-90DC-803D-6D08-84188D458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5E2D6D-CA6B-879F-9095-6A2C16E761B2}"/>
              </a:ext>
            </a:extLst>
          </p:cNvPr>
          <p:cNvSpPr txBox="1"/>
          <p:nvPr/>
        </p:nvSpPr>
        <p:spPr>
          <a:xfrm>
            <a:off x="107504" y="1142984"/>
            <a:ext cx="878497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выводы по тестам: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ПДЭ не эффективны при нормативной компоновке и стандартных расходах систем ПДВ;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ПДЭ дают слабовыраженный положительный эффект при переносе приточного устройства в неаварийную часть коридора и стандартных расходах ПДВ;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Исключение ПДЭ из схемы, описанной в п. 2 выводов, практически не изменяет динамику распространения ОФП по коридору;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Существенное (более чем в 2,5 раза) увеличение расходов ПДВ при нормативной компоновке систем дает слабовыраженный положительный эффект;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Существенное (более чем в 2,5 раза) увеличение расходов ПДВ при переносе приточных устройств в неаварийную часть коридора дает существенный положительный эффект;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Аэродинамически спрофилированный профиль ПДЭ с увеличением расходов ПДВ при переносе приточных устройств в неаварийную часть коридора дает гарантированный положительный эффект;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«Гибридный» вариант расположения дымоприемных и приточных устройств при открытой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двери в эвакуационной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клетке и увеличенных (более чем в 2.5 раза) расходах дает неудовлетворительный эффект.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вывод по тестам: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ПДЭ в качестве мероприятия, позволяющего увеличить длину коридора в реальной практике проектирования НЕ ЦЕЛЕСООБРАЗНО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7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5" descr="C:\ОТДЕЛ\Хасанов\СЛАЙДЫ\back.jpg"/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8675" name="Picture 2" descr="http://vniipo.ru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6"/>
          <p:cNvSpPr>
            <a:spLocks noChangeArrowheads="1"/>
          </p:cNvSpPr>
          <p:nvPr/>
        </p:nvSpPr>
        <p:spPr bwMode="auto">
          <a:xfrm>
            <a:off x="1785938" y="214313"/>
            <a:ext cx="6357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НИЦ НТП ПБ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</a:p>
          <a:p>
            <a:pPr algn="ctr" eaLnBrk="1" hangingPunct="1"/>
            <a:endParaRPr lang="ru-RU" altLang="ru-RU" sz="1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0" y="12858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44824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01008"/>
            <a:ext cx="4752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ФГБУ ВНИИПО МЧС России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Заместитель начальника отдела – начальник сектора 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КОЛЧЕВ БОРИС БОРИСОВИЧ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Адрес: 143900, Россия, Московская обл., г. Балашиха,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мк-н ВНИИПО, д. 12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Тел.: +7-495-524-8156</a:t>
            </a:r>
          </a:p>
          <a:p>
            <a:pPr algn="just"/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E-mail: 3.2.3@vniipo.ru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qrcoder.ru/code/?%D4%C3%C1%D3+%C2%CD%C8%C8%CF%CE+%CC%D7%D1+%D0%EE%F1%F1%E8%E8%0D%0A%0D%0A%C7%E0%EC%E5%F1%F2%E8%F2%E5%EB%FC+%ED%E0%F7%E0%EB%FC%ED%E8%EA%E0+%EE%F2%E4%E5%EB%E0+%96+%ED%E0%F7%E0%EB%FC%ED%E8%EA+%F1%E5%EA%F2%EE%F0%E0+%0D%0A%CD%C8%D6+%CD%D2%CF+%CF%C1%0D%0A%0D%0A%CA%CE%CB%D7%C5%C2+%C1%CE%D0%C8%D1+%C1%CE%D0%C8%D1%CE%C2%C8%D7%0D%0A%0D%0A%C0%E4%F0%E5%F1%3A+143900%2C+%D0%EE%F1%F1%E8%FF%2C+%CC%EE%F1%EA%EE%E2%F1%EA%E0%FF+%EE%E1%EB.%2C+%E3.+%C1%E0%EB%E0%F8%E8%F5%E0%2C%0D%0A%EC%EA-%ED+%C2%CD%C8%C8%CF%CE%2C+%E4.+12+%0D%0A%0D%0A%D2%E5%EB.%3A+%2B7-495-524-8156%0D%0A%0D%0AE-mail%3A+3.2.3%40vniipo.ru&amp;10&amp;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832249" cy="28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4735-5A9B-C5C8-10CC-967C3F71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7D9BC598-C0F5-891C-4879-89A9D27D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FBE61000-F3BD-20A0-F767-8D971DF0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2AF03A54-74A1-9F48-9B9B-E57984C1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DCA252-BE29-BA95-1475-74E129010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0808"/>
            <a:ext cx="9144000" cy="42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00E9C-EE43-2BF3-8CBB-0373ED71E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500EF89D-45BD-C7DB-C1A9-62A7F8087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E91DB3E6-75E0-6C8F-F670-7CD39764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4AE20655-86B0-B84F-1FF8-126D1F48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CD94A-E720-4004-15F8-7EC9C06A7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08920"/>
            <a:ext cx="9144000" cy="26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0A6A7-42E7-40F6-A0E5-151C26B1B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3C1FFCC0-1B63-4669-9A59-C561314E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2C6588B0-56D7-7BCD-732D-76094C96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FA8F4461-AE3F-E131-C0FA-AA2F5EDB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40DCFE-5FFE-EE30-AB59-20A8545D3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5" y="1357275"/>
            <a:ext cx="5400000" cy="2913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F40748-DFE3-BF49-CC14-C0B84A8C7584}"/>
              </a:ext>
            </a:extLst>
          </p:cNvPr>
          <p:cNvSpPr txBox="1"/>
          <p:nvPr/>
        </p:nvSpPr>
        <p:spPr>
          <a:xfrm>
            <a:off x="179512" y="4528617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 удаляемых продуктов горения: 18462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Расход подаваемого воздуха: 11083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Сечения противопожарных клапанов: 800 × 700 мм.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D438D0-7E92-7915-EB70-BD8B1F2DA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11" y="1906123"/>
            <a:ext cx="2880000" cy="16482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1797E4-EA33-4F16-1677-7F5C1C231DD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83570"/>
            <a:ext cx="2880000" cy="1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4735-5A9B-C5C8-10CC-967C3F71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7D9BC598-C0F5-891C-4879-89A9D27D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FBE61000-F3BD-20A0-F767-8D971DF0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2AF03A54-74A1-9F48-9B9B-E57984C1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CB115E-0B46-58D8-D6FF-82D555A01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556792"/>
            <a:ext cx="8280000" cy="477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02B42-C48C-6DA2-6612-D356299DC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A1D9C95D-A637-1BE2-CF6D-DEEB6F91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7ADA2CE0-47F8-2C53-0F1F-A857C2BC5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DC581867-DC26-75AE-6A55-588EB7BF6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30EF16-29DB-35BF-F38F-6FC7BD7D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9" y="1357274"/>
            <a:ext cx="5400000" cy="2780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1A9F1-A2BB-5ED5-0CB8-E8380E06341B}"/>
              </a:ext>
            </a:extLst>
          </p:cNvPr>
          <p:cNvSpPr txBox="1"/>
          <p:nvPr/>
        </p:nvSpPr>
        <p:spPr>
          <a:xfrm>
            <a:off x="179512" y="4528617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 удаляемых продуктов горения: 18462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Расход подаваемого воздуха: 11083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Сечения противопожарных клапанов: 800 × 700 мм.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C503F4-1B1E-5EF8-2C80-1DA05A3B5F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23337"/>
            <a:ext cx="2880000" cy="1648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C4A4CB-596A-82FE-18A1-D715BCC48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27311"/>
            <a:ext cx="2880000" cy="1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1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4735-5A9B-C5C8-10CC-967C3F71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7D9BC598-C0F5-891C-4879-89A9D27D8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FBE61000-F3BD-20A0-F767-8D971DF0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2AF03A54-74A1-9F48-9B9B-E57984C1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B1FF30-32C4-E5C2-3551-82778221B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628800"/>
            <a:ext cx="8280000" cy="47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4B97F-F91C-7ECF-2B33-F1C5E2292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AC35BBA8-48FD-31D3-8B99-1DC27CBE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13DA36F8-74E2-9D99-037D-AE6FDA8A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0B9E1D09-2E14-0978-CEDC-742EEE2E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D7BF5B-20D0-6078-023B-A8A3285A0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4784"/>
            <a:ext cx="5400000" cy="2759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52899-32BE-49DE-7266-88D060B61322}"/>
              </a:ext>
            </a:extLst>
          </p:cNvPr>
          <p:cNvSpPr txBox="1"/>
          <p:nvPr/>
        </p:nvSpPr>
        <p:spPr>
          <a:xfrm>
            <a:off x="179512" y="4528617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 удаляемых продуктов горения: 18462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Расход подаваемого воздуха: 11083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Сечения противопожарных клапанов: 800 × 700 мм.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22E1F7-A8E4-CBE0-BDCC-2186035A65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38" y="2040360"/>
            <a:ext cx="2880000" cy="1648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E197B5-E371-B09F-E637-39DE3C755F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38" y="4244218"/>
            <a:ext cx="2880000" cy="1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DA773-E572-B73A-C80D-4BA456253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 descr="C:\ОТДЕЛ\Хасанов\СЛАЙДЫ\back.jpg">
            <a:extLst>
              <a:ext uri="{FF2B5EF4-FFF2-40B4-BE49-F238E27FC236}">
                <a16:creationId xmlns:a16="http://schemas.microsoft.com/office/drawing/2014/main" id="{5C55B9E5-DA45-940D-FE50-2B1386230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0000" contrast="36000"/>
          </a:blip>
          <a:srcRect b="84850"/>
          <a:stretch>
            <a:fillRect/>
          </a:stretch>
        </p:blipFill>
        <p:spPr bwMode="auto">
          <a:xfrm>
            <a:off x="0" y="-1"/>
            <a:ext cx="9144000" cy="114298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vniipo.ru/images/logo.gif">
            <a:hlinkClick r:id="rId3"/>
            <a:extLst>
              <a:ext uri="{FF2B5EF4-FFF2-40B4-BE49-F238E27FC236}">
                <a16:creationId xmlns:a16="http://schemas.microsoft.com/office/drawing/2014/main" id="{41560DCA-2646-13E2-B4F5-ECC8CB1B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1143000" cy="1143001"/>
          </a:xfrm>
          <a:prstGeom prst="rect">
            <a:avLst/>
          </a:prstGeom>
          <a:noFill/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DE8109B8-1ECA-B8A3-C4CC-17E05E17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5918" y="214290"/>
            <a:ext cx="63579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dirty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Отдел огнестойкости строительных конструкций и инженерного оборудования </a:t>
            </a:r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НИЦ НТП ПБ</a:t>
            </a:r>
          </a:p>
          <a:p>
            <a:pPr algn="ctr"/>
            <a:r>
              <a:rPr lang="ru-RU" sz="1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ФГБУ ВНИИПО МЧС России </a:t>
            </a:r>
            <a:endParaRPr lang="ru-RU" sz="1400" b="1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2A0ACE-5BA8-A1D6-B76B-90C2B8C3F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7275"/>
            <a:ext cx="5400000" cy="2893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4916A-960F-5BF8-9A47-2363F9152350}"/>
              </a:ext>
            </a:extLst>
          </p:cNvPr>
          <p:cNvSpPr txBox="1"/>
          <p:nvPr/>
        </p:nvSpPr>
        <p:spPr>
          <a:xfrm>
            <a:off x="179512" y="4528617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Расход удаляемых продуктов горения: </a:t>
            </a:r>
            <a:r>
              <a:rPr lang="ru-RU" b="1" dirty="0">
                <a:solidFill>
                  <a:srgbClr val="C00000"/>
                </a:solidFill>
              </a:rPr>
              <a:t>50770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Расход подаваемого воздуха: </a:t>
            </a:r>
            <a:r>
              <a:rPr lang="ru-RU" b="1" dirty="0">
                <a:solidFill>
                  <a:srgbClr val="0000FF"/>
                </a:solidFill>
              </a:rPr>
              <a:t>30479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/ч;</a:t>
            </a:r>
          </a:p>
          <a:p>
            <a:r>
              <a:rPr lang="ru-RU" dirty="0"/>
              <a:t>Сечения противопожарных клапанов: 1100 × 700 мм.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2FF1C8-364A-66C6-34BA-06DA2CBA02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979716"/>
            <a:ext cx="2880000" cy="16482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DB6125-9587-84CC-D366-882C98F57E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328252"/>
            <a:ext cx="2880000" cy="16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766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Тема Office</vt:lpstr>
      <vt:lpstr> Анализ эффективности типового решения по делению протяженных (сверх 60 метров) коридоров противодымными экранами на части  Докладчик: Колчев Борис, заместитель начальника отдела –  начальник сектора НИЦ НТП ПБ ФГБУ ВНИИПО МЧС России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VNIIPO_3.2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Kolchev</dc:creator>
  <cp:lastModifiedBy>Денис Пронин</cp:lastModifiedBy>
  <cp:revision>449</cp:revision>
  <dcterms:created xsi:type="dcterms:W3CDTF">2013-12-02T13:01:18Z</dcterms:created>
  <dcterms:modified xsi:type="dcterms:W3CDTF">2025-05-05T08:45:10Z</dcterms:modified>
</cp:coreProperties>
</file>